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57" r:id="rId3"/>
    <p:sldId id="274" r:id="rId4"/>
    <p:sldId id="276" r:id="rId5"/>
    <p:sldId id="275" r:id="rId6"/>
    <p:sldId id="278" r:id="rId7"/>
    <p:sldId id="279" r:id="rId8"/>
    <p:sldId id="280" r:id="rId9"/>
    <p:sldId id="282" r:id="rId10"/>
    <p:sldId id="284" r:id="rId11"/>
    <p:sldId id="271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8893E-31B3-4C59-AB12-5C0812A7998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8AD3-B7C8-480E-A742-5F99F5DDE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61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85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7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397A-AAFF-4ABD-AA81-FC6588F6FD7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C370DD-51E4-4F8A-819F-DBA18D9B8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ye.French@gregoryfeedlots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699B3-9FED-4FCE-94C1-BB8B786CA938}"/>
              </a:ext>
            </a:extLst>
          </p:cNvPr>
          <p:cNvSpPr txBox="1"/>
          <p:nvPr/>
        </p:nvSpPr>
        <p:spPr>
          <a:xfrm>
            <a:off x="2269298" y="1453019"/>
            <a:ext cx="95677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Understanding </a:t>
            </a:r>
          </a:p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   The Bi-Monthly Bill</a:t>
            </a:r>
          </a:p>
          <a:p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				&amp; Statement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C8777-34F7-417F-93AD-9CC4D57BD776}"/>
              </a:ext>
            </a:extLst>
          </p:cNvPr>
          <p:cNvSpPr txBox="1"/>
          <p:nvPr/>
        </p:nvSpPr>
        <p:spPr>
          <a:xfrm>
            <a:off x="6927574" y="4949687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Presented by Faye French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105E0C3-41E3-4713-852B-A0710DDC04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7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3"/>
    </mc:Choice>
    <mc:Fallback xmlns="">
      <p:transition spd="slow" advTm="1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685B5-38D2-4E43-82EC-B9E18407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51" y="510520"/>
            <a:ext cx="5772918" cy="583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208B6-48FF-46D3-888B-8D8B236E47E8}"/>
              </a:ext>
            </a:extLst>
          </p:cNvPr>
          <p:cNvSpPr txBox="1"/>
          <p:nvPr/>
        </p:nvSpPr>
        <p:spPr>
          <a:xfrm>
            <a:off x="1317131" y="1389413"/>
            <a:ext cx="37673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charges column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shows your current charges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due for the month and should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match the amounts on the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attached invoices.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Credits applied during the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billing cycle will show in the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credits column.  The total should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match payments you sent us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during the billing cycle.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balance column shows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total amount you owe for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current billing period and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previous periods. 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480B4-7323-45B3-9989-33DAF1195A82}"/>
              </a:ext>
            </a:extLst>
          </p:cNvPr>
          <p:cNvSpPr txBox="1"/>
          <p:nvPr/>
        </p:nvSpPr>
        <p:spPr>
          <a:xfrm>
            <a:off x="5367647" y="2078182"/>
            <a:ext cx="1674421" cy="60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1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D317E-6972-4613-AE0E-3B90B2792371}"/>
              </a:ext>
            </a:extLst>
          </p:cNvPr>
          <p:cNvSpPr txBox="1"/>
          <p:nvPr/>
        </p:nvSpPr>
        <p:spPr>
          <a:xfrm>
            <a:off x="2417523" y="1002082"/>
            <a:ext cx="82445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Thank you for spending time with us today!</a:t>
            </a:r>
          </a:p>
          <a:p>
            <a:endParaRPr lang="en-US" sz="2400" b="1" dirty="0"/>
          </a:p>
          <a:p>
            <a:r>
              <a:rPr lang="en-US" sz="2400" b="1" dirty="0"/>
              <a:t>If you have questions regarding your monthly bill,</a:t>
            </a:r>
          </a:p>
          <a:p>
            <a:r>
              <a:rPr lang="en-US" sz="2400" b="1" dirty="0"/>
              <a:t>you may contact Carol at 712.625.2311.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If you have questions regarding the bill that were</a:t>
            </a:r>
          </a:p>
          <a:p>
            <a:r>
              <a:rPr lang="en-US" sz="2400" b="1" dirty="0"/>
              <a:t>not answered during this presentation, please send us </a:t>
            </a:r>
          </a:p>
          <a:p>
            <a:r>
              <a:rPr lang="en-US" sz="2400" b="1" dirty="0"/>
              <a:t>a message at </a:t>
            </a:r>
            <a:r>
              <a:rPr lang="en-US" sz="2400" b="1" dirty="0">
                <a:hlinkClick r:id="rId3"/>
              </a:rPr>
              <a:t>faye.french@gregoryfeedlots.com</a:t>
            </a:r>
            <a:endParaRPr lang="en-US" sz="2400" b="1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9"/>
    </mc:Choice>
    <mc:Fallback xmlns="">
      <p:transition spd="slow" advTm="41089"/>
    </mc:Fallback>
  </mc:AlternateContent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A755D16-4DCA-4763-8031-C16DD93EB911}"/>
              </a:ext>
            </a:extLst>
          </p:cNvPr>
          <p:cNvSpPr txBox="1"/>
          <p:nvPr/>
        </p:nvSpPr>
        <p:spPr>
          <a:xfrm>
            <a:off x="5574082" y="2284585"/>
            <a:ext cx="688932" cy="97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93CEE-5E69-4FFB-969E-B00ACCD42512}"/>
              </a:ext>
            </a:extLst>
          </p:cNvPr>
          <p:cNvSpPr txBox="1"/>
          <p:nvPr/>
        </p:nvSpPr>
        <p:spPr>
          <a:xfrm>
            <a:off x="3645074" y="2116899"/>
            <a:ext cx="2768252" cy="167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AFC4A-6A8A-477E-9C71-811320E755B4}"/>
              </a:ext>
            </a:extLst>
          </p:cNvPr>
          <p:cNvSpPr txBox="1"/>
          <p:nvPr/>
        </p:nvSpPr>
        <p:spPr>
          <a:xfrm>
            <a:off x="3356975" y="4809995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C857B-CD9D-4635-9594-A7117F462E39}"/>
              </a:ext>
            </a:extLst>
          </p:cNvPr>
          <p:cNvSpPr txBox="1"/>
          <p:nvPr/>
        </p:nvSpPr>
        <p:spPr>
          <a:xfrm>
            <a:off x="8893479" y="42964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8E7DA-05CB-41CF-9808-3F92A0360232}"/>
              </a:ext>
            </a:extLst>
          </p:cNvPr>
          <p:cNvSpPr txBox="1"/>
          <p:nvPr/>
        </p:nvSpPr>
        <p:spPr>
          <a:xfrm>
            <a:off x="8893479" y="5456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8E3D30-0E1C-4B37-94FB-A56CAE8E881A}"/>
              </a:ext>
            </a:extLst>
          </p:cNvPr>
          <p:cNvSpPr txBox="1"/>
          <p:nvPr/>
        </p:nvSpPr>
        <p:spPr>
          <a:xfrm>
            <a:off x="4848888" y="2629623"/>
            <a:ext cx="107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D70E4-E28E-42C3-961C-D4E870EB82A7}"/>
              </a:ext>
            </a:extLst>
          </p:cNvPr>
          <p:cNvSpPr/>
          <p:nvPr/>
        </p:nvSpPr>
        <p:spPr>
          <a:xfrm>
            <a:off x="6613742" y="2486916"/>
            <a:ext cx="1077239" cy="21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7FF1E-E91C-470C-B9FA-D99020F9C1B2}"/>
              </a:ext>
            </a:extLst>
          </p:cNvPr>
          <p:cNvSpPr/>
          <p:nvPr/>
        </p:nvSpPr>
        <p:spPr>
          <a:xfrm>
            <a:off x="5736921" y="2284585"/>
            <a:ext cx="359079" cy="9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429B5-4F69-4121-929B-4042D7FEDB02}"/>
              </a:ext>
            </a:extLst>
          </p:cNvPr>
          <p:cNvSpPr/>
          <p:nvPr/>
        </p:nvSpPr>
        <p:spPr>
          <a:xfrm>
            <a:off x="5918548" y="5640992"/>
            <a:ext cx="1020871" cy="9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6D62DE-1B1C-4254-905D-0386E7BF0584}"/>
              </a:ext>
            </a:extLst>
          </p:cNvPr>
          <p:cNvSpPr txBox="1"/>
          <p:nvPr/>
        </p:nvSpPr>
        <p:spPr>
          <a:xfrm>
            <a:off x="3448155" y="1631615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Billing Period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Lot #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B296CF-37F5-4288-A54B-3AAE3C55AD03}"/>
              </a:ext>
            </a:extLst>
          </p:cNvPr>
          <p:cNvSpPr txBox="1"/>
          <p:nvPr/>
        </p:nvSpPr>
        <p:spPr>
          <a:xfrm>
            <a:off x="1731977" y="755343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 LOOK AT THE BILL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0B3A0-3A95-44BF-8372-6F5F390E281F}"/>
              </a:ext>
            </a:extLst>
          </p:cNvPr>
          <p:cNvSpPr txBox="1"/>
          <p:nvPr/>
        </p:nvSpPr>
        <p:spPr>
          <a:xfrm>
            <a:off x="5156239" y="2293503"/>
            <a:ext cx="275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DCA6A-4770-407F-B9BF-8A92B9E8B276}"/>
              </a:ext>
            </a:extLst>
          </p:cNvPr>
          <p:cNvSpPr txBox="1"/>
          <p:nvPr/>
        </p:nvSpPr>
        <p:spPr>
          <a:xfrm>
            <a:off x="2808941" y="3905527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Bill Sections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56A2B4D-A212-4D5E-AAE5-63F3AE4C3997}"/>
              </a:ext>
            </a:extLst>
          </p:cNvPr>
          <p:cNvSpPr/>
          <p:nvPr/>
        </p:nvSpPr>
        <p:spPr>
          <a:xfrm>
            <a:off x="4300151" y="2573487"/>
            <a:ext cx="698186" cy="306750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33F156-66EB-49C0-9916-1D67FC5BD8EC}"/>
              </a:ext>
            </a:extLst>
          </p:cNvPr>
          <p:cNvCxnSpPr>
            <a:cxnSpLocks/>
          </p:cNvCxnSpPr>
          <p:nvPr/>
        </p:nvCxnSpPr>
        <p:spPr>
          <a:xfrm>
            <a:off x="4287231" y="2125817"/>
            <a:ext cx="1144129" cy="3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D6F02-F6A7-4DB0-9D39-49DBBD4EC14E}"/>
              </a:ext>
            </a:extLst>
          </p:cNvPr>
          <p:cNvSpPr/>
          <p:nvPr/>
        </p:nvSpPr>
        <p:spPr>
          <a:xfrm>
            <a:off x="6054811" y="2052219"/>
            <a:ext cx="358515" cy="134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0C2D8-CE9E-4CA7-BF04-B08E0EFB3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819" y="651263"/>
            <a:ext cx="5876925" cy="57054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CF6182-E16D-40EA-B028-BD76E7722DA6}"/>
              </a:ext>
            </a:extLst>
          </p:cNvPr>
          <p:cNvCxnSpPr>
            <a:cxnSpLocks/>
          </p:cNvCxnSpPr>
          <p:nvPr/>
        </p:nvCxnSpPr>
        <p:spPr>
          <a:xfrm>
            <a:off x="5148649" y="1844499"/>
            <a:ext cx="17299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798A8FC-5804-4609-BE4B-BCEA4CAB5186}"/>
              </a:ext>
            </a:extLst>
          </p:cNvPr>
          <p:cNvSpPr/>
          <p:nvPr/>
        </p:nvSpPr>
        <p:spPr>
          <a:xfrm>
            <a:off x="8427261" y="2052219"/>
            <a:ext cx="910014" cy="2154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4E52E9-BF8A-4850-89C2-6C11FDCB13A6}"/>
              </a:ext>
            </a:extLst>
          </p:cNvPr>
          <p:cNvSpPr txBox="1"/>
          <p:nvPr/>
        </p:nvSpPr>
        <p:spPr>
          <a:xfrm>
            <a:off x="8093701" y="2033245"/>
            <a:ext cx="170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Customer Name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7F4F98DC-2244-4F13-95C1-DEBF0D5F2820}"/>
              </a:ext>
            </a:extLst>
          </p:cNvPr>
          <p:cNvSpPr/>
          <p:nvPr/>
        </p:nvSpPr>
        <p:spPr>
          <a:xfrm>
            <a:off x="5926127" y="2137158"/>
            <a:ext cx="493420" cy="2154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E141CF-5CE6-4E91-AD6E-75F349D4F72A}"/>
              </a:ext>
            </a:extLst>
          </p:cNvPr>
          <p:cNvSpPr txBox="1"/>
          <p:nvPr/>
        </p:nvSpPr>
        <p:spPr>
          <a:xfrm>
            <a:off x="5980097" y="2075603"/>
            <a:ext cx="52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0001</a:t>
            </a:r>
          </a:p>
        </p:txBody>
      </p:sp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215745B8-8ABA-407A-9383-ADD109A19534}"/>
              </a:ext>
            </a:extLst>
          </p:cNvPr>
          <p:cNvSpPr/>
          <p:nvPr/>
        </p:nvSpPr>
        <p:spPr>
          <a:xfrm>
            <a:off x="6210426" y="6097232"/>
            <a:ext cx="941935" cy="2154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C520F-7631-4779-8963-9F58B76F2384}"/>
              </a:ext>
            </a:extLst>
          </p:cNvPr>
          <p:cNvSpPr txBox="1"/>
          <p:nvPr/>
        </p:nvSpPr>
        <p:spPr>
          <a:xfrm>
            <a:off x="6210426" y="6028885"/>
            <a:ext cx="170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Customer Name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BF98FEA-1322-4494-9DEB-FD13BCC8BE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3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4"/>
    </mc:Choice>
    <mc:Fallback xmlns="">
      <p:transition spd="slow" advTm="34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294D7-7903-4714-A316-854AE5371CD8}"/>
              </a:ext>
            </a:extLst>
          </p:cNvPr>
          <p:cNvSpPr txBox="1"/>
          <p:nvPr/>
        </p:nvSpPr>
        <p:spPr>
          <a:xfrm>
            <a:off x="2023933" y="789140"/>
            <a:ext cx="434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1)  BASIC LOT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6108-9564-414E-AA2D-995186B36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287" y="1813437"/>
            <a:ext cx="9093136" cy="103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CA872C9-00F3-4329-AC9F-4CC85AA6F5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1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32"/>
    </mc:Choice>
    <mc:Fallback xmlns="">
      <p:transition spd="slow" advTm="5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660AB4-3BE6-4895-B2EE-023DD7D48EB2}"/>
              </a:ext>
            </a:extLst>
          </p:cNvPr>
          <p:cNvSpPr txBox="1"/>
          <p:nvPr/>
        </p:nvSpPr>
        <p:spPr>
          <a:xfrm>
            <a:off x="1691013" y="757826"/>
            <a:ext cx="559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2)  Costs &amp; Averages – for the period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ACF17-022D-4DBE-B663-5EE51D7B0608}"/>
              </a:ext>
            </a:extLst>
          </p:cNvPr>
          <p:cNvSpPr txBox="1"/>
          <p:nvPr/>
        </p:nvSpPr>
        <p:spPr>
          <a:xfrm>
            <a:off x="9596974" y="3904760"/>
            <a:ext cx="222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“Basis is head days  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</a:rPr>
              <a:t>IN PERIOD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or headcount.”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6D587-3AE9-4A4A-9FDE-56F3F7EF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179" y="1868386"/>
            <a:ext cx="6882220" cy="386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864E5EF-96EA-4C8B-A84F-8269D09F00FD}"/>
              </a:ext>
            </a:extLst>
          </p:cNvPr>
          <p:cNvSpPr/>
          <p:nvPr/>
        </p:nvSpPr>
        <p:spPr>
          <a:xfrm>
            <a:off x="6227805" y="1234250"/>
            <a:ext cx="338202" cy="922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A0F5506-30E1-4E6D-A739-8BE115899E59}"/>
              </a:ext>
            </a:extLst>
          </p:cNvPr>
          <p:cNvSpPr/>
          <p:nvPr/>
        </p:nvSpPr>
        <p:spPr>
          <a:xfrm>
            <a:off x="7614901" y="1415776"/>
            <a:ext cx="2937769" cy="7064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60690-07FF-4874-8627-DFB9957FE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611" y="2264398"/>
            <a:ext cx="1790502" cy="85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7306B9-E056-4931-AE46-08F79ADA50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36"/>
    </mc:Choice>
    <mc:Fallback xmlns="">
      <p:transition spd="slow" advTm="69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F6A615-1413-4E36-9ED8-FC0B8BCB7984}"/>
              </a:ext>
            </a:extLst>
          </p:cNvPr>
          <p:cNvSpPr/>
          <p:nvPr/>
        </p:nvSpPr>
        <p:spPr>
          <a:xfrm>
            <a:off x="1865355" y="707722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2)  Costs &amp; Averages – YTD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B8257-2B63-4D79-B30A-2278FA88E2DD}"/>
              </a:ext>
            </a:extLst>
          </p:cNvPr>
          <p:cNvSpPr txBox="1"/>
          <p:nvPr/>
        </p:nvSpPr>
        <p:spPr>
          <a:xfrm>
            <a:off x="9138388" y="4096857"/>
            <a:ext cx="270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“Basis again is head days  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</a:rPr>
              <a:t>IN PERIOD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or headcount.”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6A38C4C-3903-46C2-A60B-CCAEA20EF3E8}"/>
              </a:ext>
            </a:extLst>
          </p:cNvPr>
          <p:cNvSpPr/>
          <p:nvPr/>
        </p:nvSpPr>
        <p:spPr>
          <a:xfrm>
            <a:off x="5795375" y="1267841"/>
            <a:ext cx="300625" cy="776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32D0F234-0A50-4893-A43B-0000B9688ED2}"/>
              </a:ext>
            </a:extLst>
          </p:cNvPr>
          <p:cNvSpPr/>
          <p:nvPr/>
        </p:nvSpPr>
        <p:spPr>
          <a:xfrm>
            <a:off x="7164889" y="1446386"/>
            <a:ext cx="3871846" cy="7080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94581-07F0-44DA-84A6-9B7ADAAF0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29" y="2196407"/>
            <a:ext cx="2848903" cy="3854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7E1EE-9E5F-422C-9122-2CEAF55C5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611" y="2264398"/>
            <a:ext cx="1790502" cy="85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B16548-B94C-47B9-84BD-75145832B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860" y="2564268"/>
            <a:ext cx="3371754" cy="348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7DFF7636-73E2-4022-8F11-C4EB820F1D27}"/>
              </a:ext>
            </a:extLst>
          </p:cNvPr>
          <p:cNvSpPr/>
          <p:nvPr/>
        </p:nvSpPr>
        <p:spPr>
          <a:xfrm>
            <a:off x="4943860" y="5988908"/>
            <a:ext cx="3371754" cy="6189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74403E-C718-4706-B329-FF75886AB2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0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9"/>
    </mc:Choice>
    <mc:Fallback xmlns="">
      <p:transition spd="slow" advTm="19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ABBDD-EAE2-4EFF-9414-0F30C11906FB}"/>
              </a:ext>
            </a:extLst>
          </p:cNvPr>
          <p:cNvSpPr txBox="1"/>
          <p:nvPr/>
        </p:nvSpPr>
        <p:spPr>
          <a:xfrm>
            <a:off x="1903956" y="776614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3)   COMMODITY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355F1-F2C1-4592-8CF7-85672B6F2B38}"/>
              </a:ext>
            </a:extLst>
          </p:cNvPr>
          <p:cNvSpPr txBox="1"/>
          <p:nvPr/>
        </p:nvSpPr>
        <p:spPr>
          <a:xfrm>
            <a:off x="1916008" y="1464924"/>
            <a:ext cx="9288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 owner may pre-pay or deliver a commodity to build his own inventory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feed to help stabilize feeding costs.  The customer receives a credit on their bill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their personal inventory.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Benefits:   Risk is minimized by pre-paying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          Personal inventory can be 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323D5-372C-446C-B3F5-2D207DB05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773" y="3747870"/>
            <a:ext cx="9757622" cy="76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15EAD7-3415-4913-83B1-A8C886255A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3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5"/>
    </mc:Choice>
    <mc:Fallback xmlns="">
      <p:transition spd="slow" advTm="34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95678-F3EB-448F-A055-6328E3D80756}"/>
              </a:ext>
            </a:extLst>
          </p:cNvPr>
          <p:cNvSpPr txBox="1"/>
          <p:nvPr/>
        </p:nvSpPr>
        <p:spPr>
          <a:xfrm>
            <a:off x="1816274" y="814192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4)  OWNER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F481F-E167-4108-A4E4-AC961E2268D7}"/>
              </a:ext>
            </a:extLst>
          </p:cNvPr>
          <p:cNvSpPr txBox="1"/>
          <p:nvPr/>
        </p:nvSpPr>
        <p:spPr>
          <a:xfrm>
            <a:off x="1916482" y="3429000"/>
            <a:ext cx="565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Interest charge is financing of cattle and/or feed.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B4F4899-B2CC-418F-8CAB-AE70CADEE117}"/>
              </a:ext>
            </a:extLst>
          </p:cNvPr>
          <p:cNvSpPr/>
          <p:nvPr/>
        </p:nvSpPr>
        <p:spPr>
          <a:xfrm>
            <a:off x="7567388" y="2925661"/>
            <a:ext cx="43146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18D31-CFEA-442E-82DC-1E34004BE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535" y="2023816"/>
            <a:ext cx="8789903" cy="885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821B9B-B7D3-4B6C-BBCE-8D36AAA23F52}"/>
              </a:ext>
            </a:extLst>
          </p:cNvPr>
          <p:cNvSpPr/>
          <p:nvPr/>
        </p:nvSpPr>
        <p:spPr>
          <a:xfrm>
            <a:off x="2261853" y="2595739"/>
            <a:ext cx="1540702" cy="26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89E031-B082-4F5F-89A9-D32F7A34134B}"/>
              </a:ext>
            </a:extLst>
          </p:cNvPr>
          <p:cNvSpPr/>
          <p:nvPr/>
        </p:nvSpPr>
        <p:spPr>
          <a:xfrm>
            <a:off x="2267118" y="2539870"/>
            <a:ext cx="2215755" cy="263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CUSTOMER NAME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13B3A4B-8ABC-47AE-AD59-37043F29AB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31F0F-4748-416C-B5B0-288E9F9BF95E}"/>
              </a:ext>
            </a:extLst>
          </p:cNvPr>
          <p:cNvSpPr txBox="1"/>
          <p:nvPr/>
        </p:nvSpPr>
        <p:spPr>
          <a:xfrm>
            <a:off x="1703539" y="739872"/>
            <a:ext cx="400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OWNERS AMOUNT TO PAY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FA7D26-4AE3-4463-9E0E-C7BE1CC42D53}"/>
              </a:ext>
            </a:extLst>
          </p:cNvPr>
          <p:cNvSpPr txBox="1"/>
          <p:nvPr/>
        </p:nvSpPr>
        <p:spPr>
          <a:xfrm rot="19329559">
            <a:off x="7889434" y="353581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MINUS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D5589747-996A-4BCF-8DA1-330148D700AF}"/>
              </a:ext>
            </a:extLst>
          </p:cNvPr>
          <p:cNvSpPr/>
          <p:nvPr/>
        </p:nvSpPr>
        <p:spPr>
          <a:xfrm rot="8763694">
            <a:off x="9892869" y="3187784"/>
            <a:ext cx="450937" cy="994673"/>
          </a:xfrm>
          <a:prstGeom prst="upArrow">
            <a:avLst>
              <a:gd name="adj1" fmla="val 438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F56D5-5F1E-447D-AA8D-572A82B0CCB3}"/>
              </a:ext>
            </a:extLst>
          </p:cNvPr>
          <p:cNvSpPr/>
          <p:nvPr/>
        </p:nvSpPr>
        <p:spPr>
          <a:xfrm>
            <a:off x="2872042" y="5786206"/>
            <a:ext cx="1903955" cy="325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88E73E-F189-431C-AA4B-592F98F9F8BC}"/>
              </a:ext>
            </a:extLst>
          </p:cNvPr>
          <p:cNvSpPr txBox="1"/>
          <p:nvPr/>
        </p:nvSpPr>
        <p:spPr>
          <a:xfrm rot="3328022">
            <a:off x="9759905" y="3495096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EQUALS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47796-6658-4E37-8A73-CB60BF65C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87" y="1980762"/>
            <a:ext cx="9992166" cy="2767913"/>
          </a:xfrm>
          <a:prstGeom prst="rect">
            <a:avLst/>
          </a:prstGeom>
        </p:spPr>
      </p:pic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A2ECB1A1-6E81-4705-AE6F-88B3DC9E909C}"/>
              </a:ext>
            </a:extLst>
          </p:cNvPr>
          <p:cNvSpPr/>
          <p:nvPr/>
        </p:nvSpPr>
        <p:spPr>
          <a:xfrm rot="20061519">
            <a:off x="5595203" y="2187038"/>
            <a:ext cx="222709" cy="239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3EB8A0D8-02CB-4F09-8A6A-0EFFFBB2EBF7}"/>
              </a:ext>
            </a:extLst>
          </p:cNvPr>
          <p:cNvSpPr/>
          <p:nvPr/>
        </p:nvSpPr>
        <p:spPr>
          <a:xfrm rot="5400000">
            <a:off x="7295328" y="4183344"/>
            <a:ext cx="332815" cy="6625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AD215-41FC-4B6A-9914-91C80399541A}"/>
              </a:ext>
            </a:extLst>
          </p:cNvPr>
          <p:cNvSpPr txBox="1"/>
          <p:nvPr/>
        </p:nvSpPr>
        <p:spPr>
          <a:xfrm>
            <a:off x="7130475" y="4391491"/>
            <a:ext cx="66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PLUS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03A91B3-5826-45AF-AF23-320A7007DEC5}"/>
              </a:ext>
            </a:extLst>
          </p:cNvPr>
          <p:cNvSpPr/>
          <p:nvPr/>
        </p:nvSpPr>
        <p:spPr>
          <a:xfrm rot="1574003">
            <a:off x="8238749" y="3282372"/>
            <a:ext cx="332815" cy="1126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99E9E-5858-41C6-B05C-299189104051}"/>
              </a:ext>
            </a:extLst>
          </p:cNvPr>
          <p:cNvSpPr txBox="1"/>
          <p:nvPr/>
        </p:nvSpPr>
        <p:spPr>
          <a:xfrm rot="17879817">
            <a:off x="8019497" y="38024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MINUS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A2CF850-FF8F-4ECC-9302-14D43B6CDF7A}"/>
              </a:ext>
            </a:extLst>
          </p:cNvPr>
          <p:cNvSpPr/>
          <p:nvPr/>
        </p:nvSpPr>
        <p:spPr>
          <a:xfrm rot="8810033">
            <a:off x="9239271" y="3212722"/>
            <a:ext cx="332815" cy="113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529A9-6C80-459E-A2C1-1F342D4EB1CF}"/>
              </a:ext>
            </a:extLst>
          </p:cNvPr>
          <p:cNvSpPr txBox="1"/>
          <p:nvPr/>
        </p:nvSpPr>
        <p:spPr>
          <a:xfrm rot="3362484">
            <a:off x="8900024" y="3577966"/>
            <a:ext cx="901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EQUALS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BA0D08F-1174-42E3-8052-65411EC48A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C0CDC3-C516-4765-8948-EA5F83E1624F}"/>
              </a:ext>
            </a:extLst>
          </p:cNvPr>
          <p:cNvSpPr/>
          <p:nvPr/>
        </p:nvSpPr>
        <p:spPr>
          <a:xfrm>
            <a:off x="1917290" y="4341771"/>
            <a:ext cx="16227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B67FB4-7C7F-43B1-B74A-D80EB3D42FC8}"/>
              </a:ext>
            </a:extLst>
          </p:cNvPr>
          <p:cNvSpPr txBox="1"/>
          <p:nvPr/>
        </p:nvSpPr>
        <p:spPr>
          <a:xfrm>
            <a:off x="1945638" y="4311679"/>
            <a:ext cx="233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CUSTOMER NAME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4"/>
    </mc:Choice>
    <mc:Fallback xmlns="">
      <p:transition spd="slow" advTm="26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D078C7-17FC-486F-B45D-C9AC19C89A08}"/>
              </a:ext>
            </a:extLst>
          </p:cNvPr>
          <p:cNvSpPr txBox="1"/>
          <p:nvPr/>
        </p:nvSpPr>
        <p:spPr>
          <a:xfrm>
            <a:off x="1878904" y="83924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STATEMENT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622FF-614A-4D82-86FB-6A3F28759DA0}"/>
              </a:ext>
            </a:extLst>
          </p:cNvPr>
          <p:cNvSpPr/>
          <p:nvPr/>
        </p:nvSpPr>
        <p:spPr>
          <a:xfrm>
            <a:off x="6350696" y="3569919"/>
            <a:ext cx="626301" cy="315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en-US" sz="9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31797-F36E-41AE-A2FC-DC6F6CA32939}"/>
              </a:ext>
            </a:extLst>
          </p:cNvPr>
          <p:cNvSpPr txBox="1"/>
          <p:nvPr/>
        </p:nvSpPr>
        <p:spPr>
          <a:xfrm>
            <a:off x="1590806" y="1778697"/>
            <a:ext cx="3582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 statement accompanies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invoice/s at the end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each billing cycle.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statement totals the invoices for a single payable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amount.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remaining balance for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commodity’s for the billing period.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EA03C-AA21-4FF8-B6B6-1C49BE8D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15" y="651439"/>
            <a:ext cx="5772918" cy="583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60D6FE-BCA9-4976-B069-D8917ED9EB50}"/>
              </a:ext>
            </a:extLst>
          </p:cNvPr>
          <p:cNvSpPr txBox="1"/>
          <p:nvPr/>
        </p:nvSpPr>
        <p:spPr>
          <a:xfrm>
            <a:off x="5908110" y="2200303"/>
            <a:ext cx="18287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endParaRPr lang="en-US" sz="1000" b="1" dirty="0"/>
          </a:p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CUSTOMER NAME</a:t>
            </a:r>
          </a:p>
          <a:p>
            <a:r>
              <a:rPr lang="en-US" sz="1000" dirty="0"/>
              <a:t>Address</a:t>
            </a:r>
          </a:p>
          <a:p>
            <a:endParaRPr lang="en-US" dirty="0"/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B9193178-B172-44C4-AF6D-9CDDD4A7A210}"/>
              </a:ext>
            </a:extLst>
          </p:cNvPr>
          <p:cNvSpPr/>
          <p:nvPr/>
        </p:nvSpPr>
        <p:spPr>
          <a:xfrm>
            <a:off x="6501008" y="3569919"/>
            <a:ext cx="593560" cy="450936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A1847-A37F-412E-8A17-F641DAE5F0E8}"/>
              </a:ext>
            </a:extLst>
          </p:cNvPr>
          <p:cNvSpPr txBox="1"/>
          <p:nvPr/>
        </p:nvSpPr>
        <p:spPr>
          <a:xfrm>
            <a:off x="6536927" y="3526619"/>
            <a:ext cx="4988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0002</a:t>
            </a:r>
          </a:p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0001</a:t>
            </a:r>
          </a:p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0003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2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27"/>
    </mc:Choice>
    <mc:Fallback xmlns="">
      <p:transition spd="slow" advTm="38427"/>
    </mc:Fallback>
  </mc:AlternateContent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1653</TotalTime>
  <Words>309</Words>
  <Application>Microsoft Office PowerPoint</Application>
  <PresentationFormat>Widescreen</PresentationFormat>
  <Paragraphs>100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Trowbridge</dc:creator>
  <cp:lastModifiedBy>Faye</cp:lastModifiedBy>
  <cp:revision>98</cp:revision>
  <cp:lastPrinted>2018-02-16T20:42:33Z</cp:lastPrinted>
  <dcterms:created xsi:type="dcterms:W3CDTF">2018-02-16T18:41:21Z</dcterms:created>
  <dcterms:modified xsi:type="dcterms:W3CDTF">2019-03-05T17:22:57Z</dcterms:modified>
</cp:coreProperties>
</file>